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Roboto" charset="1" panose="02000000000000000000"/>
      <p:regular r:id="rId11"/>
    </p:embeddedFont>
    <p:embeddedFont>
      <p:font typeface="Roboto Bold" charset="1" panose="02000000000000000000"/>
      <p:regular r:id="rId12"/>
    </p:embeddedFont>
    <p:embeddedFont>
      <p:font typeface="Roboto Italics" charset="1" panose="02000000000000000000"/>
      <p:regular r:id="rId13"/>
    </p:embeddedFont>
    <p:embeddedFont>
      <p:font typeface="Roboto Bold Italics" charset="1" panose="02000000000000000000"/>
      <p:regular r:id="rId14"/>
    </p:embeddedFont>
    <p:embeddedFont>
      <p:font typeface="Playfair Display" charset="1" panose="00000000000000000000"/>
      <p:regular r:id="rId15"/>
    </p:embeddedFont>
    <p:embeddedFont>
      <p:font typeface="Playfair Display Bold" charset="1" panose="00000000000000000000"/>
      <p:regular r:id="rId16"/>
    </p:embeddedFont>
    <p:embeddedFont>
      <p:font typeface="Playfair Display Italics" charset="1" panose="00000000000000000000"/>
      <p:regular r:id="rId17"/>
    </p:embeddedFont>
    <p:embeddedFont>
      <p:font typeface="Playfair Display Bold Italics" charset="1" panose="00000000000000000000"/>
      <p:regular r:id="rId18"/>
    </p:embeddedFont>
    <p:embeddedFont>
      <p:font typeface="Playfair Display Medium" charset="1" panose="00000000000000000000"/>
      <p:regular r:id="rId19"/>
    </p:embeddedFont>
    <p:embeddedFont>
      <p:font typeface="Playfair Display Medium Italics" charset="1" panose="00000000000000000000"/>
      <p:regular r:id="rId20"/>
    </p:embeddedFont>
    <p:embeddedFont>
      <p:font typeface="Playfair Display Semi-Bold" charset="1" panose="00000000000000000000"/>
      <p:regular r:id="rId21"/>
    </p:embeddedFont>
    <p:embeddedFont>
      <p:font typeface="Playfair Display Semi-Bold Italics" charset="1" panose="00000000000000000000"/>
      <p:regular r:id="rId22"/>
    </p:embeddedFont>
    <p:embeddedFont>
      <p:font typeface="Playfair Display Ultra-Bold" charset="1" panose="00000000000000000000"/>
      <p:regular r:id="rId23"/>
    </p:embeddedFont>
    <p:embeddedFont>
      <p:font typeface="Playfair Display Ultra-Bold Italics" charset="1" panose="00000000000000000000"/>
      <p:regular r:id="rId24"/>
    </p:embeddedFont>
    <p:embeddedFont>
      <p:font typeface="Playfair Display Heavy" charset="1" panose="00000000000000000000"/>
      <p:regular r:id="rId25"/>
    </p:embeddedFont>
    <p:embeddedFont>
      <p:font typeface="Playfair Display Heavy Italics" charset="1" panose="00000000000000000000"/>
      <p:regular r:id="rId26"/>
    </p:embeddedFont>
    <p:embeddedFont>
      <p:font typeface="Now" charset="1" panose="00000500000000000000"/>
      <p:regular r:id="rId27"/>
    </p:embeddedFont>
    <p:embeddedFont>
      <p:font typeface="Now Bold" charset="1" panose="00000800000000000000"/>
      <p:regular r:id="rId28"/>
    </p:embeddedFont>
    <p:embeddedFont>
      <p:font typeface="Now Thin" charset="1" panose="00000300000000000000"/>
      <p:regular r:id="rId29"/>
    </p:embeddedFont>
    <p:embeddedFont>
      <p:font typeface="Now Light" charset="1" panose="00000400000000000000"/>
      <p:regular r:id="rId30"/>
    </p:embeddedFont>
    <p:embeddedFont>
      <p:font typeface="Now Medium" charset="1" panose="00000600000000000000"/>
      <p:regular r:id="rId31"/>
    </p:embeddedFont>
    <p:embeddedFont>
      <p:font typeface="Now Heavy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17874" y="1969922"/>
            <a:ext cx="9657581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210">
                <a:solidFill>
                  <a:srgbClr val="FFFFFF"/>
                </a:solidFill>
                <a:latin typeface="Roboto"/>
              </a:rPr>
              <a:t>InovAcción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83955" y="3305521"/>
            <a:ext cx="13695775" cy="3641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40"/>
              </a:lnSpc>
            </a:pPr>
            <a:r>
              <a:rPr lang="en-US" sz="12945" spc="1812">
                <a:solidFill>
                  <a:srgbClr val="FFFFFF"/>
                </a:solidFill>
                <a:latin typeface="Hammersmith One"/>
              </a:rPr>
              <a:t>AVANCE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0543" y="51372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33">
                <a:solidFill>
                  <a:srgbClr val="FFFFFF"/>
                </a:solidFill>
                <a:latin typeface="Playfair Display"/>
              </a:rPr>
              <a:t>13 de noviembre, 2023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72776" y="7026277"/>
            <a:ext cx="4347776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 spc="49">
                <a:solidFill>
                  <a:srgbClr val="FFFFFF"/>
                </a:solidFill>
                <a:latin typeface="Roboto Bold"/>
              </a:rPr>
              <a:t>Integrantes:</a:t>
            </a:r>
          </a:p>
          <a:p>
            <a:pPr algn="ctr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Roboto"/>
              </a:rPr>
              <a:t>Rocío Hernández</a:t>
            </a:r>
          </a:p>
          <a:p>
            <a:pPr algn="ctr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Roboto"/>
              </a:rPr>
              <a:t>Ricardo Meneses</a:t>
            </a:r>
          </a:p>
          <a:p>
            <a:pPr algn="ctr" marL="539748" indent="-269874" lvl="1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Roboto"/>
              </a:rPr>
              <a:t>Armando Montecinos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1807" y="1752307"/>
            <a:ext cx="19874105" cy="6029400"/>
            <a:chOff x="0" y="0"/>
            <a:chExt cx="5439065" cy="1650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065" cy="1650102"/>
            </a:xfrm>
            <a:custGeom>
              <a:avLst/>
              <a:gdLst/>
              <a:ahLst/>
              <a:cxnLst/>
              <a:rect r="r" b="b" t="t" l="l"/>
              <a:pathLst>
                <a:path h="1650102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1650102"/>
                  </a:lnTo>
                  <a:lnTo>
                    <a:pt x="0" y="1650102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39065" cy="1688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889760"/>
            <a:ext cx="3481495" cy="4581178"/>
            <a:chOff x="0" y="0"/>
            <a:chExt cx="4641994" cy="6108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75272" y="367663"/>
              <a:ext cx="3891450" cy="3891435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5405" t="-9866" r="-4568" b="-26565"/>
                </a:stretch>
              </a:blip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84196" y="4994996"/>
              <a:ext cx="455779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48">
                  <a:solidFill>
                    <a:srgbClr val="FFFFFF"/>
                  </a:solidFill>
                  <a:latin typeface="Now Heavy"/>
                </a:rPr>
                <a:t>Rafael Urbina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81055" y="5623944"/>
              <a:ext cx="3164079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48">
                  <a:solidFill>
                    <a:srgbClr val="FFFFFF"/>
                  </a:solidFill>
                  <a:latin typeface="Now Bold"/>
                </a:rPr>
                <a:t>CO-FUNDADOR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51325" y="4917700"/>
            <a:ext cx="4020581" cy="4553238"/>
            <a:chOff x="0" y="0"/>
            <a:chExt cx="5360775" cy="60709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359784" y="367663"/>
              <a:ext cx="3891450" cy="3891435"/>
              <a:chOff x="0" y="0"/>
              <a:chExt cx="6350000" cy="63499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186000">
                <a:off x="-90180" y="-90181"/>
                <a:ext cx="6530359" cy="6530337"/>
              </a:xfrm>
              <a:custGeom>
                <a:avLst/>
                <a:gdLst/>
                <a:ahLst/>
                <a:cxnLst/>
                <a:rect r="r" b="b" t="t" l="l"/>
                <a:pathLst>
                  <a:path h="6530337" w="6530359">
                    <a:moveTo>
                      <a:pt x="6435536" y="3093506"/>
                    </a:moveTo>
                    <a:cubicBezTo>
                      <a:pt x="6530359" y="4844366"/>
                      <a:pt x="5187790" y="6340683"/>
                      <a:pt x="3436880" y="6435509"/>
                    </a:cubicBezTo>
                    <a:cubicBezTo>
                      <a:pt x="1685944" y="6530337"/>
                      <a:pt x="189651" y="5187766"/>
                      <a:pt x="94828" y="3436906"/>
                    </a:cubicBezTo>
                    <a:cubicBezTo>
                      <a:pt x="0" y="1685958"/>
                      <a:pt x="1342545" y="189654"/>
                      <a:pt x="3093480" y="94827"/>
                    </a:cubicBezTo>
                    <a:cubicBezTo>
                      <a:pt x="4844416" y="0"/>
                      <a:pt x="6340708" y="1342558"/>
                      <a:pt x="6435536" y="3093506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5225" t="-6444" r="-1542" b="-27714"/>
                </a:stretch>
              </a:blip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70842" y="4994996"/>
              <a:ext cx="5289933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48">
                  <a:solidFill>
                    <a:srgbClr val="FFFFFF"/>
                  </a:solidFill>
                  <a:latin typeface="Now Heavy"/>
                </a:rPr>
                <a:t>Ricardo Meneses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33769" y="5586690"/>
              <a:ext cx="3164079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48">
                  <a:solidFill>
                    <a:srgbClr val="FFFFFF"/>
                  </a:solidFill>
                  <a:latin typeface="Now Bold"/>
                </a:rPr>
                <a:t>CO-FUNDADOR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859086" y="449941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571630" y="717190"/>
            <a:ext cx="5144741" cy="85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FFFFFF"/>
                </a:solidFill>
                <a:latin typeface="Roboto Bold"/>
              </a:rPr>
              <a:t>InovAcción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633850" y="2711337"/>
            <a:ext cx="13020301" cy="3496014"/>
            <a:chOff x="0" y="0"/>
            <a:chExt cx="17360401" cy="466135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17360401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54">
                  <a:solidFill>
                    <a:srgbClr val="000000"/>
                  </a:solidFill>
                  <a:latin typeface="Roboto Bold"/>
                </a:rPr>
                <a:t>La empresa escogida para elaborar una página web es una empresa en proceso de desarrollo llamada InnovAcción, es una empresa que se dedica a servicios integrales de logística, comercialización e ingeniería. Se dedican a apoyar a sus clientes dándoles soluciones innovadoras, oportunas y que agregan valor a sus propias actividades.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091666" y="2945793"/>
              <a:ext cx="9177069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54">
                  <a:solidFill>
                    <a:srgbClr val="000000"/>
                  </a:solidFill>
                  <a:latin typeface="Roboto Bold"/>
                </a:rPr>
                <a:t>Actualmente la empresa se encuentra en desarrollo, por lo tanto no posee una pagina web ni mayor datos de contacto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8317" y="9062200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19093" y="1315728"/>
            <a:ext cx="5002424" cy="9898156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3013" t="0" r="-4539" b="-214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7C898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5343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CEB99E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3012019" y="53117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44715" y="7648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593781" y="1191903"/>
            <a:ext cx="10598535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40"/>
              </a:lnSpc>
            </a:pPr>
            <a:r>
              <a:rPr lang="en-US" sz="6600" spc="924">
                <a:solidFill>
                  <a:srgbClr val="FFFFFF"/>
                </a:solidFill>
                <a:latin typeface="Hammersmith One"/>
              </a:rPr>
              <a:t>DATOS DE LA PÁGINA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45831" y="2868900"/>
            <a:ext cx="11926075" cy="4860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 spc="54">
                <a:solidFill>
                  <a:srgbClr val="FFFFFF"/>
                </a:solidFill>
                <a:latin typeface="Roboto"/>
              </a:rPr>
              <a:t>La página web contiene 5 secciones para  que el usuario pueda indagar más sobre la empresa, contiene página de inicio, descripción de la empresa, quienes componen la empresa, una galería de imágenes y un formulario de contactos.</a:t>
            </a:r>
          </a:p>
          <a:p>
            <a:pPr algn="ctr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 spc="54">
                <a:solidFill>
                  <a:srgbClr val="FFFFFF"/>
                </a:solidFill>
                <a:latin typeface="Roboto"/>
              </a:rPr>
              <a:t>Posee una barra de navegación en todas las secciones al igual que un footer que contiene el nombre de la empresa junto el año de creación de la empresa.</a:t>
            </a:r>
          </a:p>
          <a:p>
            <a:pPr algn="ctr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 spc="54">
                <a:solidFill>
                  <a:srgbClr val="FFFFFF"/>
                </a:solidFill>
                <a:latin typeface="Roboto"/>
              </a:rPr>
              <a:t>Todas las secciones de la página son adaptables a distintos dispositivos, dígase, es responsive.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781125" y="4892612"/>
            <a:ext cx="8668500" cy="7511698"/>
          </a:xfrm>
          <a:custGeom>
            <a:avLst/>
            <a:gdLst/>
            <a:ahLst/>
            <a:cxnLst/>
            <a:rect r="r" b="b" t="t" l="l"/>
            <a:pathLst>
              <a:path h="7511698" w="8668500">
                <a:moveTo>
                  <a:pt x="0" y="0"/>
                </a:moveTo>
                <a:lnTo>
                  <a:pt x="8668500" y="0"/>
                </a:lnTo>
                <a:lnTo>
                  <a:pt x="8668500" y="7511698"/>
                </a:lnTo>
                <a:lnTo>
                  <a:pt x="0" y="7511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405" y="1606404"/>
            <a:ext cx="4257307" cy="7938441"/>
            <a:chOff x="0" y="0"/>
            <a:chExt cx="1121266" cy="209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266" cy="2090783"/>
            </a:xfrm>
            <a:custGeom>
              <a:avLst/>
              <a:gdLst/>
              <a:ahLst/>
              <a:cxnLst/>
              <a:rect r="r" b="b" t="t" l="l"/>
              <a:pathLst>
                <a:path h="2090783" w="1121266">
                  <a:moveTo>
                    <a:pt x="0" y="0"/>
                  </a:moveTo>
                  <a:lnTo>
                    <a:pt x="1121266" y="0"/>
                  </a:lnTo>
                  <a:lnTo>
                    <a:pt x="1121266" y="2090783"/>
                  </a:lnTo>
                  <a:lnTo>
                    <a:pt x="0" y="20907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21266" cy="2147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779"/>
                </a:lnSpc>
              </a:pPr>
            </a:p>
            <a:p>
              <a:pPr>
                <a:lnSpc>
                  <a:spcPts val="3779"/>
                </a:lnSpc>
              </a:pPr>
            </a:p>
            <a:p>
              <a:pPr marL="582930" indent="-291465" lvl="1">
                <a:lnSpc>
                  <a:spcPts val="3779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000000"/>
                  </a:solidFill>
                  <a:latin typeface="Roboto Bold"/>
                </a:rPr>
                <a:t>Contiene visualización de tres imágenes de libre uso en modo de carrusel.</a:t>
              </a:r>
            </a:p>
            <a:p>
              <a:pPr marL="582930" indent="-291465" lvl="1">
                <a:lnSpc>
                  <a:spcPts val="4347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000000"/>
                  </a:solidFill>
                  <a:latin typeface="Roboto Bold"/>
                </a:rPr>
                <a:t>Pequeña introducción de lo que hace la empresa dividida en sectores logística, comercialización y servicios.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827531" y="841369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29585" y="1398082"/>
            <a:ext cx="11858828" cy="8355084"/>
          </a:xfrm>
          <a:custGeom>
            <a:avLst/>
            <a:gdLst/>
            <a:ahLst/>
            <a:cxnLst/>
            <a:rect r="r" b="b" t="t" l="l"/>
            <a:pathLst>
              <a:path h="8355084" w="11858828">
                <a:moveTo>
                  <a:pt x="0" y="0"/>
                </a:moveTo>
                <a:lnTo>
                  <a:pt x="11858828" y="0"/>
                </a:lnTo>
                <a:lnTo>
                  <a:pt x="11858828" y="8355084"/>
                </a:lnTo>
                <a:lnTo>
                  <a:pt x="0" y="8355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1521" y="1956006"/>
            <a:ext cx="3553077" cy="119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3799" spc="189">
                <a:solidFill>
                  <a:srgbClr val="000000"/>
                </a:solidFill>
                <a:latin typeface="Roboto Bold"/>
              </a:rPr>
              <a:t>Página de inicio: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781125" y="4892612"/>
            <a:ext cx="8668500" cy="7511698"/>
          </a:xfrm>
          <a:custGeom>
            <a:avLst/>
            <a:gdLst/>
            <a:ahLst/>
            <a:cxnLst/>
            <a:rect r="r" b="b" t="t" l="l"/>
            <a:pathLst>
              <a:path h="7511698" w="8668500">
                <a:moveTo>
                  <a:pt x="0" y="0"/>
                </a:moveTo>
                <a:lnTo>
                  <a:pt x="8668500" y="0"/>
                </a:lnTo>
                <a:lnTo>
                  <a:pt x="8668500" y="7511698"/>
                </a:lnTo>
                <a:lnTo>
                  <a:pt x="0" y="7511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405" y="1606404"/>
            <a:ext cx="4257307" cy="7938441"/>
            <a:chOff x="0" y="0"/>
            <a:chExt cx="1121266" cy="209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266" cy="2090783"/>
            </a:xfrm>
            <a:custGeom>
              <a:avLst/>
              <a:gdLst/>
              <a:ahLst/>
              <a:cxnLst/>
              <a:rect r="r" b="b" t="t" l="l"/>
              <a:pathLst>
                <a:path h="2090783" w="1121266">
                  <a:moveTo>
                    <a:pt x="0" y="0"/>
                  </a:moveTo>
                  <a:lnTo>
                    <a:pt x="1121266" y="0"/>
                  </a:lnTo>
                  <a:lnTo>
                    <a:pt x="1121266" y="2090783"/>
                  </a:lnTo>
                  <a:lnTo>
                    <a:pt x="0" y="20907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121266" cy="2071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82930" indent="-291465" lvl="1">
                <a:lnSpc>
                  <a:spcPts val="297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000000"/>
                  </a:solidFill>
                  <a:latin typeface="Roboto Bold"/>
                </a:rPr>
                <a:t>Esta página contiene una breve descripción de la empresa</a:t>
              </a:r>
            </a:p>
            <a:p>
              <a:pPr>
                <a:lnSpc>
                  <a:spcPts val="2970"/>
                </a:lnSpc>
              </a:pPr>
            </a:p>
            <a:p>
              <a:pPr marL="582930" indent="-291465" lvl="1">
                <a:lnSpc>
                  <a:spcPts val="297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000000"/>
                  </a:solidFill>
                  <a:latin typeface="Roboto Bold"/>
                </a:rPr>
                <a:t>También contiene un listado de las áreas en las cuales la empresa está enfocada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827531" y="841369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23712" y="2347236"/>
            <a:ext cx="12866537" cy="6456776"/>
          </a:xfrm>
          <a:custGeom>
            <a:avLst/>
            <a:gdLst/>
            <a:ahLst/>
            <a:cxnLst/>
            <a:rect r="r" b="b" t="t" l="l"/>
            <a:pathLst>
              <a:path h="6456776" w="12866537">
                <a:moveTo>
                  <a:pt x="0" y="0"/>
                </a:moveTo>
                <a:lnTo>
                  <a:pt x="12866537" y="0"/>
                </a:lnTo>
                <a:lnTo>
                  <a:pt x="12866537" y="6456776"/>
                </a:lnTo>
                <a:lnTo>
                  <a:pt x="0" y="6456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95" r="0" b="-159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1521" y="1956006"/>
            <a:ext cx="3553077" cy="119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3799" spc="189">
                <a:solidFill>
                  <a:srgbClr val="000000"/>
                </a:solidFill>
                <a:latin typeface="Roboto Bold"/>
              </a:rPr>
              <a:t>Propósito de la empresa: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781125" y="4892612"/>
            <a:ext cx="8668500" cy="7511698"/>
          </a:xfrm>
          <a:custGeom>
            <a:avLst/>
            <a:gdLst/>
            <a:ahLst/>
            <a:cxnLst/>
            <a:rect r="r" b="b" t="t" l="l"/>
            <a:pathLst>
              <a:path h="7511698" w="8668500">
                <a:moveTo>
                  <a:pt x="0" y="0"/>
                </a:moveTo>
                <a:lnTo>
                  <a:pt x="8668500" y="0"/>
                </a:lnTo>
                <a:lnTo>
                  <a:pt x="8668500" y="7511698"/>
                </a:lnTo>
                <a:lnTo>
                  <a:pt x="0" y="7511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405" y="1606404"/>
            <a:ext cx="4257307" cy="7938441"/>
            <a:chOff x="0" y="0"/>
            <a:chExt cx="1121266" cy="209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266" cy="2090783"/>
            </a:xfrm>
            <a:custGeom>
              <a:avLst/>
              <a:gdLst/>
              <a:ahLst/>
              <a:cxnLst/>
              <a:rect r="r" b="b" t="t" l="l"/>
              <a:pathLst>
                <a:path h="2090783" w="1121266">
                  <a:moveTo>
                    <a:pt x="0" y="0"/>
                  </a:moveTo>
                  <a:lnTo>
                    <a:pt x="1121266" y="0"/>
                  </a:lnTo>
                  <a:lnTo>
                    <a:pt x="1121266" y="2090783"/>
                  </a:lnTo>
                  <a:lnTo>
                    <a:pt x="0" y="20907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1121266" cy="2205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6"/>
                </a:lnSpc>
              </a:pPr>
            </a:p>
            <a:p>
              <a:pPr algn="ctr">
                <a:lnSpc>
                  <a:spcPts val="4346"/>
                </a:lnSpc>
              </a:pPr>
            </a:p>
            <a:p>
              <a:pPr algn="ctr" marL="582922" indent="-291461" lvl="1">
                <a:lnSpc>
                  <a:spcPts val="4346"/>
                </a:lnSpc>
                <a:buFont typeface="Arial"/>
                <a:buChar char="•"/>
              </a:pPr>
              <a:r>
                <a:rPr lang="en-US" sz="2699" spc="53">
                  <a:solidFill>
                    <a:srgbClr val="000000"/>
                  </a:solidFill>
                  <a:latin typeface="Roboto Bold"/>
                </a:rPr>
                <a:t>Esta sección de la página contiene una lista del equipo que forma la empresa (por ahora) y sus cargos.</a:t>
              </a:r>
            </a:p>
            <a:p>
              <a:pPr algn="ctr" marL="582922" indent="-291461" lvl="1">
                <a:lnSpc>
                  <a:spcPts val="4346"/>
                </a:lnSpc>
                <a:buFont typeface="Arial"/>
                <a:buChar char="•"/>
              </a:pPr>
              <a:r>
                <a:rPr lang="en-US" sz="2699" spc="53">
                  <a:solidFill>
                    <a:srgbClr val="000000"/>
                  </a:solidFill>
                  <a:latin typeface="Roboto Bold"/>
                </a:rPr>
                <a:t>Además se incluye un organigrama de los miembros de la empresa con sus cargos.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827531" y="841369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46373" y="2176311"/>
            <a:ext cx="12794972" cy="6798626"/>
          </a:xfrm>
          <a:custGeom>
            <a:avLst/>
            <a:gdLst/>
            <a:ahLst/>
            <a:cxnLst/>
            <a:rect r="r" b="b" t="t" l="l"/>
            <a:pathLst>
              <a:path h="6798626" w="12794972">
                <a:moveTo>
                  <a:pt x="0" y="0"/>
                </a:moveTo>
                <a:lnTo>
                  <a:pt x="12794972" y="0"/>
                </a:lnTo>
                <a:lnTo>
                  <a:pt x="12794972" y="6798626"/>
                </a:lnTo>
                <a:lnTo>
                  <a:pt x="0" y="6798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1521" y="1956006"/>
            <a:ext cx="3553077" cy="119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3799" spc="189">
                <a:solidFill>
                  <a:srgbClr val="101F24"/>
                </a:solidFill>
                <a:latin typeface="Roboto Bold"/>
              </a:rPr>
              <a:t>Integrantes de la empresa: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781125" y="4892612"/>
            <a:ext cx="8668500" cy="7511698"/>
          </a:xfrm>
          <a:custGeom>
            <a:avLst/>
            <a:gdLst/>
            <a:ahLst/>
            <a:cxnLst/>
            <a:rect r="r" b="b" t="t" l="l"/>
            <a:pathLst>
              <a:path h="7511698" w="8668500">
                <a:moveTo>
                  <a:pt x="0" y="0"/>
                </a:moveTo>
                <a:lnTo>
                  <a:pt x="8668500" y="0"/>
                </a:lnTo>
                <a:lnTo>
                  <a:pt x="8668500" y="7511698"/>
                </a:lnTo>
                <a:lnTo>
                  <a:pt x="0" y="7511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405" y="1940640"/>
            <a:ext cx="4257307" cy="7269968"/>
            <a:chOff x="0" y="0"/>
            <a:chExt cx="1121266" cy="19147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266" cy="1914724"/>
            </a:xfrm>
            <a:custGeom>
              <a:avLst/>
              <a:gdLst/>
              <a:ahLst/>
              <a:cxnLst/>
              <a:rect r="r" b="b" t="t" l="l"/>
              <a:pathLst>
                <a:path h="1914724" w="1121266">
                  <a:moveTo>
                    <a:pt x="0" y="0"/>
                  </a:moveTo>
                  <a:lnTo>
                    <a:pt x="1121266" y="0"/>
                  </a:lnTo>
                  <a:lnTo>
                    <a:pt x="1121266" y="1914724"/>
                  </a:lnTo>
                  <a:lnTo>
                    <a:pt x="0" y="19147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121266" cy="1895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82922" indent="-291461" lvl="1">
                <a:lnSpc>
                  <a:spcPts val="2969"/>
                </a:lnSpc>
                <a:buFont typeface="Arial"/>
                <a:buChar char="•"/>
              </a:pPr>
              <a:r>
                <a:rPr lang="en-US" sz="2699" spc="53">
                  <a:solidFill>
                    <a:srgbClr val="000000"/>
                  </a:solidFill>
                  <a:latin typeface="Roboto Bold"/>
                </a:rPr>
                <a:t>La galería se encuentra formada por imágenes de libre uso.</a:t>
              </a:r>
            </a:p>
            <a:p>
              <a:pPr marL="582922" indent="-291461" lvl="1">
                <a:lnSpc>
                  <a:spcPts val="2969"/>
                </a:lnSpc>
                <a:buFont typeface="Arial"/>
                <a:buChar char="•"/>
              </a:pPr>
              <a:r>
                <a:rPr lang="en-US" sz="2699" spc="53">
                  <a:solidFill>
                    <a:srgbClr val="000000"/>
                  </a:solidFill>
                  <a:latin typeface="Roboto Bold"/>
                </a:rPr>
                <a:t>Las imágenes son implementadas haciendo uso de la Unsplash API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827531" y="841369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13820" y="1940640"/>
            <a:ext cx="12719034" cy="7269968"/>
          </a:xfrm>
          <a:custGeom>
            <a:avLst/>
            <a:gdLst/>
            <a:ahLst/>
            <a:cxnLst/>
            <a:rect r="r" b="b" t="t" l="l"/>
            <a:pathLst>
              <a:path h="7269968" w="12719034">
                <a:moveTo>
                  <a:pt x="0" y="0"/>
                </a:moveTo>
                <a:lnTo>
                  <a:pt x="12719034" y="0"/>
                </a:lnTo>
                <a:lnTo>
                  <a:pt x="12719034" y="7269968"/>
                </a:lnTo>
                <a:lnTo>
                  <a:pt x="0" y="7269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1521" y="2397780"/>
            <a:ext cx="3553077" cy="59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3799" spc="189">
                <a:solidFill>
                  <a:srgbClr val="000000"/>
                </a:solidFill>
                <a:latin typeface="Roboto Bold"/>
              </a:rPr>
              <a:t>Galeria: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781125" y="4892612"/>
            <a:ext cx="8668500" cy="7511698"/>
          </a:xfrm>
          <a:custGeom>
            <a:avLst/>
            <a:gdLst/>
            <a:ahLst/>
            <a:cxnLst/>
            <a:rect r="r" b="b" t="t" l="l"/>
            <a:pathLst>
              <a:path h="7511698" w="8668500">
                <a:moveTo>
                  <a:pt x="0" y="0"/>
                </a:moveTo>
                <a:lnTo>
                  <a:pt x="8668500" y="0"/>
                </a:lnTo>
                <a:lnTo>
                  <a:pt x="8668500" y="7511698"/>
                </a:lnTo>
                <a:lnTo>
                  <a:pt x="0" y="7511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7290" y="2260616"/>
            <a:ext cx="4257307" cy="6235634"/>
            <a:chOff x="0" y="0"/>
            <a:chExt cx="1121266" cy="16423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266" cy="1642307"/>
            </a:xfrm>
            <a:custGeom>
              <a:avLst/>
              <a:gdLst/>
              <a:ahLst/>
              <a:cxnLst/>
              <a:rect r="r" b="b" t="t" l="l"/>
              <a:pathLst>
                <a:path h="1642307" w="1121266">
                  <a:moveTo>
                    <a:pt x="0" y="0"/>
                  </a:moveTo>
                  <a:lnTo>
                    <a:pt x="1121266" y="0"/>
                  </a:lnTo>
                  <a:lnTo>
                    <a:pt x="1121266" y="1642307"/>
                  </a:lnTo>
                  <a:lnTo>
                    <a:pt x="0" y="16423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121266" cy="1623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82930" indent="-291465" lvl="1">
                <a:lnSpc>
                  <a:spcPts val="297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000000"/>
                  </a:solidFill>
                  <a:latin typeface="Roboto Bold"/>
                </a:rPr>
                <a:t>Información del Usuario para contactar a la empresa.</a:t>
              </a:r>
            </a:p>
            <a:p>
              <a:pPr marL="582930" indent="-291465" lvl="1">
                <a:lnSpc>
                  <a:spcPts val="297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000000"/>
                  </a:solidFill>
                  <a:latin typeface="Roboto Bold"/>
                </a:rPr>
                <a:t>Se guardan los datos ingresados por el usuario y se muestran por un Modal.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827531" y="841369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23491" y="2234444"/>
            <a:ext cx="13090955" cy="6261805"/>
          </a:xfrm>
          <a:custGeom>
            <a:avLst/>
            <a:gdLst/>
            <a:ahLst/>
            <a:cxnLst/>
            <a:rect r="r" b="b" t="t" l="l"/>
            <a:pathLst>
              <a:path h="6261805" w="13090955">
                <a:moveTo>
                  <a:pt x="0" y="0"/>
                </a:moveTo>
                <a:lnTo>
                  <a:pt x="13090955" y="0"/>
                </a:lnTo>
                <a:lnTo>
                  <a:pt x="13090955" y="6261805"/>
                </a:lnTo>
                <a:lnTo>
                  <a:pt x="0" y="6261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9405" y="2902664"/>
            <a:ext cx="3553077" cy="59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3799" spc="189">
                <a:solidFill>
                  <a:srgbClr val="000000"/>
                </a:solidFill>
                <a:latin typeface="Roboto Bold"/>
              </a:rPr>
              <a:t>Contactos: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9443" y="1250950"/>
            <a:ext cx="15422937" cy="7730827"/>
            <a:chOff x="0" y="0"/>
            <a:chExt cx="4220887" cy="2115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0887" cy="2115742"/>
            </a:xfrm>
            <a:custGeom>
              <a:avLst/>
              <a:gdLst/>
              <a:ahLst/>
              <a:cxnLst/>
              <a:rect r="r" b="b" t="t" l="l"/>
              <a:pathLst>
                <a:path h="2115742" w="4220887">
                  <a:moveTo>
                    <a:pt x="0" y="0"/>
                  </a:moveTo>
                  <a:lnTo>
                    <a:pt x="4220887" y="0"/>
                  </a:lnTo>
                  <a:lnTo>
                    <a:pt x="4220887" y="2115742"/>
                  </a:lnTo>
                  <a:lnTo>
                    <a:pt x="0" y="2115742"/>
                  </a:lnTo>
                  <a:close/>
                </a:path>
              </a:pathLst>
            </a:custGeom>
            <a:solidFill>
              <a:srgbClr val="FAFA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20887" cy="2153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44502" y="7497476"/>
            <a:ext cx="2832819" cy="841953"/>
          </a:xfrm>
          <a:custGeom>
            <a:avLst/>
            <a:gdLst/>
            <a:ahLst/>
            <a:cxnLst/>
            <a:rect r="r" b="b" t="t" l="l"/>
            <a:pathLst>
              <a:path h="841953" w="2832819">
                <a:moveTo>
                  <a:pt x="0" y="0"/>
                </a:moveTo>
                <a:lnTo>
                  <a:pt x="2832819" y="0"/>
                </a:lnTo>
                <a:lnTo>
                  <a:pt x="2832819" y="841952"/>
                </a:lnTo>
                <a:lnTo>
                  <a:pt x="0" y="841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0112" y="3835908"/>
            <a:ext cx="14833104" cy="2843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8"/>
              </a:lnSpc>
            </a:pPr>
            <a:r>
              <a:rPr lang="en-US" sz="11100">
                <a:solidFill>
                  <a:srgbClr val="000000"/>
                </a:solidFill>
                <a:latin typeface="Roboto Bold"/>
              </a:rPr>
              <a:t>MUCHAS</a:t>
            </a:r>
          </a:p>
          <a:p>
            <a:pPr algn="ctr">
              <a:lnSpc>
                <a:spcPts val="10878"/>
              </a:lnSpc>
            </a:pPr>
            <a:r>
              <a:rPr lang="en-US" sz="11100">
                <a:solidFill>
                  <a:srgbClr val="000000"/>
                </a:solidFill>
                <a:latin typeface="Roboto Bold"/>
              </a:rPr>
              <a:t>GRACIAS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DAF0AtGiKuQ</dc:identifier>
  <dcterms:modified xsi:type="dcterms:W3CDTF">2011-08-01T06:04:30Z</dcterms:modified>
  <cp:revision>1</cp:revision>
  <dc:title>InnovAcción</dc:title>
</cp:coreProperties>
</file>